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mo Bold" panose="020B0604020202020204" charset="0"/>
      <p:regular r:id="rId40"/>
    </p:embeddedFont>
    <p:embeddedFont>
      <p:font typeface="Canva Sans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ITC Edwardian Script" panose="020B0604020202020204" charset="0"/>
      <p:regular r:id="rId43"/>
    </p:embeddedFont>
    <p:embeddedFont>
      <p:font typeface="Mistrully" panose="020B0604020202020204" charset="0"/>
      <p:regular r:id="rId44"/>
    </p:embeddedFont>
    <p:embeddedFont>
      <p:font typeface="Montserrat Classic" panose="020B0604020202020204" charset="0"/>
      <p:regular r:id="rId45"/>
    </p:embeddedFont>
    <p:embeddedFont>
      <p:font typeface="Muli" panose="020B0604020202020204" charset="0"/>
      <p:regular r:id="rId46"/>
    </p:embeddedFont>
    <p:embeddedFont>
      <p:font typeface="Muli Bold" panose="020B0604020202020204" charset="0"/>
      <p:regular r:id="rId47"/>
    </p:embeddedFont>
    <p:embeddedFont>
      <p:font typeface="Playfair Display Bold" panose="020B0604020202020204" charset="0"/>
      <p:regular r:id="rId48"/>
    </p:embeddedFont>
    <p:embeddedFont>
      <p:font typeface="Recoleta Bold" panose="020B0604020202020204" charset="0"/>
      <p:regular r:id="rId49"/>
    </p:embeddedFont>
    <p:embeddedFont>
      <p:font typeface="Roboto" panose="02000000000000000000" pitchFamily="2" charset="0"/>
      <p:regular r:id="rId50"/>
    </p:embeddedFont>
    <p:embeddedFont>
      <p:font typeface="Roboto Bold" panose="02000000000000000000" charset="0"/>
      <p:regular r:id="rId51"/>
    </p:embeddedFont>
    <p:embeddedFont>
      <p:font typeface="Roboto Slab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1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6279140"/>
            <a:ext cx="6647612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Muli Bold"/>
              </a:rPr>
              <a:t>Supervizied by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uli Bold"/>
              </a:rPr>
              <a:t> Dr. Khaled Fathy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uli Bold"/>
              </a:rPr>
              <a:t>Eng. Mina Nagy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/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7592" y="3873216"/>
            <a:ext cx="1537281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Playfair Display Bold"/>
              </a:rPr>
              <a:t>Sign Language Recognition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10" name="Freeform 10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3902" y="1824905"/>
            <a:ext cx="797409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7524" y="4530441"/>
            <a:ext cx="12392952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It is a collection of videos created specifically for training and evaluating models for American Sign Language (ASL) recognition at the word level.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4047" b="13035"/>
          <a:stretch>
            <a:fillRect/>
          </a:stretch>
        </p:blipFill>
        <p:spPr>
          <a:xfrm>
            <a:off x="1028700" y="4462027"/>
            <a:ext cx="16230600" cy="44380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0521" y="857250"/>
            <a:ext cx="1179587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Dataset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0521" y="3056982"/>
            <a:ext cx="1223914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Contains more than 2,000 words.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Includes over 21,000 videos performed by 119 signers.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5160" y="857250"/>
            <a:ext cx="562244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9530" y="2677160"/>
            <a:ext cx="1294894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Video Samples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It contains videos of people performing individual ASL signs corresponding to different words.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Annotations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Provides gloss labels, temporal boundries, body bounding boxes.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Training and Evaluation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dataset is divided into subsets for training and testing machine learning models.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7524" y="1927518"/>
            <a:ext cx="535827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7524" y="4530441"/>
            <a:ext cx="12392952" cy="464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Aims to facilitate the development of practical sign language recognition models by providing a substantial amount of training data.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Enables the evaluation and comparison of various deep learning methods for word-level sign recognition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7524" y="4530441"/>
            <a:ext cx="12392952" cy="398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The dataset includes videos with varied backgrounds, illumination conditions, and signer appearances.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Designed to improve the generalization ability of sign recognition models in real-world scenarios.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95648" y="1927518"/>
            <a:ext cx="599115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Diversity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9453" t="16929" r="9694" b="8468"/>
          <a:stretch>
            <a:fillRect/>
          </a:stretch>
        </p:blipFill>
        <p:spPr>
          <a:xfrm>
            <a:off x="2650276" y="4157184"/>
            <a:ext cx="13122738" cy="45406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5648" y="1927518"/>
            <a:ext cx="614355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Diversity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8848" y="1850558"/>
            <a:ext cx="84999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boto Slab Bold"/>
              </a:rPr>
              <a:t>Benchmarking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7524" y="4530441"/>
            <a:ext cx="12392952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Includes baseline models for benchmarking, such as holistic visual appearance-based approaches and 2D human pose-based approaches.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78827" y="1850558"/>
            <a:ext cx="736057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Algorithm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7524" y="3527275"/>
            <a:ext cx="12392952" cy="598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dirty="0" err="1">
                <a:solidFill>
                  <a:srgbClr val="000000"/>
                </a:solidFill>
                <a:latin typeface="Roboto"/>
              </a:rPr>
              <a:t>I</a:t>
            </a:r>
            <a:r>
              <a:rPr lang="en-US" sz="3799" dirty="0" err="1">
                <a:solidFill>
                  <a:srgbClr val="000000"/>
                </a:solidFill>
                <a:latin typeface="Roboto Bold"/>
              </a:rPr>
              <a:t>nceptional</a:t>
            </a:r>
            <a:r>
              <a:rPr lang="en-US" sz="3799" dirty="0">
                <a:solidFill>
                  <a:srgbClr val="000000"/>
                </a:solidFill>
                <a:latin typeface="Roboto Bold"/>
              </a:rPr>
              <a:t> I3D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Is designed specifically for action recognition tasks.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Can handle sign language recognition projects and hand gesture control systems.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Captures both spatial and temporal features crucial for understanding actions and movements in video frames.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18865" y="2926896"/>
            <a:ext cx="10685693" cy="5079951"/>
            <a:chOff x="0" y="0"/>
            <a:chExt cx="14247591" cy="6773267"/>
          </a:xfrm>
        </p:grpSpPr>
        <p:sp>
          <p:nvSpPr>
            <p:cNvPr id="8" name="TextBox 8"/>
            <p:cNvSpPr txBox="1"/>
            <p:nvPr/>
          </p:nvSpPr>
          <p:spPr>
            <a:xfrm>
              <a:off x="0" y="1150342"/>
              <a:ext cx="9056657" cy="562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Marwa Hany Fouad 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Kirolos Magdy Agaiby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Ahmed Sobhi Fouad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Omar Mohamed Abdelaziz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Martrem Yasser Morris 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Nirvana Demian Badie 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Roboto Bold"/>
              </a:endParaRPr>
            </a:p>
            <a:p>
              <a:pPr algn="l">
                <a:lnSpc>
                  <a:spcPts val="2578"/>
                </a:lnSpc>
                <a:spcBef>
                  <a:spcPct val="0"/>
                </a:spcBef>
              </a:pPr>
              <a:r>
                <a:rPr lang="en-US" sz="2149">
                  <a:solidFill>
                    <a:srgbClr val="20302C"/>
                  </a:solidFill>
                  <a:latin typeface="Roboto Bold"/>
                </a:rPr>
                <a:t>Salma Ayman Fawzy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95848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0302C"/>
                  </a:solidFill>
                  <a:latin typeface="Arimo Bold"/>
                </a:rPr>
                <a:t>Name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300293" y="1150342"/>
              <a:ext cx="2947298" cy="562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20-01626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20-00010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19-01371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19-00756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20-01287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20-01030</a:t>
              </a:r>
            </a:p>
            <a:p>
              <a:pPr algn="l">
                <a:lnSpc>
                  <a:spcPts val="2578"/>
                </a:lnSpc>
              </a:pPr>
              <a:endParaRPr lang="en-US" sz="2149">
                <a:solidFill>
                  <a:srgbClr val="20302C"/>
                </a:solidFill>
                <a:latin typeface="Arimo Bold"/>
              </a:endParaRPr>
            </a:p>
            <a:p>
              <a:pPr algn="l">
                <a:lnSpc>
                  <a:spcPts val="2578"/>
                </a:lnSpc>
                <a:spcBef>
                  <a:spcPct val="0"/>
                </a:spcBef>
              </a:pPr>
              <a:r>
                <a:rPr lang="en-US" sz="2149">
                  <a:solidFill>
                    <a:srgbClr val="20302C"/>
                  </a:solidFill>
                  <a:latin typeface="Arimo Bold"/>
                </a:rPr>
                <a:t>20-00499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00293" y="-19050"/>
              <a:ext cx="475874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0302C"/>
                  </a:solidFill>
                  <a:latin typeface="Arimo Bold"/>
                </a:rPr>
                <a:t>ID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13" name="Freeform 13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095720" y="857250"/>
            <a:ext cx="357228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94215" y="3293396"/>
            <a:ext cx="10538097" cy="5587817"/>
          </a:xfrm>
          <a:custGeom>
            <a:avLst/>
            <a:gdLst/>
            <a:ahLst/>
            <a:cxnLst/>
            <a:rect l="l" t="t" r="r" b="b"/>
            <a:pathLst>
              <a:path w="10538097" h="5587817">
                <a:moveTo>
                  <a:pt x="0" y="0"/>
                </a:moveTo>
                <a:lnTo>
                  <a:pt x="10538097" y="0"/>
                </a:lnTo>
                <a:lnTo>
                  <a:pt x="10538097" y="5587817"/>
                </a:lnTo>
                <a:lnTo>
                  <a:pt x="0" y="5587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693" t="-34095" r="-56920" b="-313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2025" y="1029649"/>
            <a:ext cx="1268098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Go Wider, Not Deeper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2024" y="1029649"/>
            <a:ext cx="1214797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Go Wider, Not Deeper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866" y="3431310"/>
            <a:ext cx="13987701" cy="470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dirty="0" err="1">
                <a:solidFill>
                  <a:srgbClr val="000000"/>
                </a:solidFill>
                <a:latin typeface="Roboto"/>
              </a:rPr>
              <a:t>I</a:t>
            </a:r>
            <a:r>
              <a:rPr lang="en-US" sz="3799" dirty="0" err="1">
                <a:solidFill>
                  <a:srgbClr val="000000"/>
                </a:solidFill>
                <a:latin typeface="Roboto Bold"/>
              </a:rPr>
              <a:t>nceptional</a:t>
            </a:r>
            <a:r>
              <a:rPr lang="en-US" sz="3799" dirty="0">
                <a:solidFill>
                  <a:srgbClr val="000000"/>
                </a:solidFill>
                <a:latin typeface="Roboto Bold"/>
              </a:rPr>
              <a:t> I3D V1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Roboto Bold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It chooses the operation or transformation on the layer to be sent to the next layer 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There is problem with this version especially in naive form.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71444" y="3317233"/>
            <a:ext cx="11145111" cy="5807414"/>
          </a:xfrm>
          <a:custGeom>
            <a:avLst/>
            <a:gdLst/>
            <a:ahLst/>
            <a:cxnLst/>
            <a:rect l="l" t="t" r="r" b="b"/>
            <a:pathLst>
              <a:path w="11145111" h="5807414">
                <a:moveTo>
                  <a:pt x="0" y="0"/>
                </a:moveTo>
                <a:lnTo>
                  <a:pt x="11145112" y="0"/>
                </a:lnTo>
                <a:lnTo>
                  <a:pt x="11145112" y="5807415"/>
                </a:lnTo>
                <a:lnTo>
                  <a:pt x="0" y="5807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71" t="-44081" r="-67029" b="-371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2024" y="1029649"/>
            <a:ext cx="1245277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Go Wider, Not Deeper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2024" y="1029649"/>
            <a:ext cx="1222417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Go Wider, Not Deeper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866" y="3431310"/>
            <a:ext cx="13987701" cy="598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I</a:t>
            </a:r>
            <a:r>
              <a:rPr lang="en-US" sz="3799">
                <a:solidFill>
                  <a:srgbClr val="000000"/>
                </a:solidFill>
                <a:latin typeface="Roboto Bold"/>
              </a:rPr>
              <a:t>nceptional I3D V2 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 Bold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Solved the past version problem by choosing the best operation in a specific layer then concatenate them and select the best output to reduce the cost. 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Roboto"/>
              </a:rPr>
              <a:t>reducing dimensions on neural networks which is important for reducing complexity and computational cost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9862" y="857250"/>
            <a:ext cx="550933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Accuracy</a:t>
            </a:r>
          </a:p>
        </p:txBody>
      </p:sp>
      <p:sp>
        <p:nvSpPr>
          <p:cNvPr id="8" name="Freeform 8"/>
          <p:cNvSpPr/>
          <p:nvPr/>
        </p:nvSpPr>
        <p:spPr>
          <a:xfrm>
            <a:off x="2715655" y="2700824"/>
            <a:ext cx="13729951" cy="6722057"/>
          </a:xfrm>
          <a:custGeom>
            <a:avLst/>
            <a:gdLst/>
            <a:ahLst/>
            <a:cxnLst/>
            <a:rect l="l" t="t" r="r" b="b"/>
            <a:pathLst>
              <a:path w="13729951" h="6722057">
                <a:moveTo>
                  <a:pt x="0" y="0"/>
                </a:moveTo>
                <a:lnTo>
                  <a:pt x="13729951" y="0"/>
                </a:lnTo>
                <a:lnTo>
                  <a:pt x="13729951" y="6722058"/>
                </a:lnTo>
                <a:lnTo>
                  <a:pt x="0" y="672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2" t="-4743" b="-1083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9862" y="857250"/>
            <a:ext cx="543313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Accuracy</a:t>
            </a:r>
          </a:p>
        </p:txBody>
      </p:sp>
      <p:sp>
        <p:nvSpPr>
          <p:cNvPr id="8" name="Freeform 8"/>
          <p:cNvSpPr/>
          <p:nvPr/>
        </p:nvSpPr>
        <p:spPr>
          <a:xfrm>
            <a:off x="2715655" y="2700824"/>
            <a:ext cx="13729951" cy="6722057"/>
          </a:xfrm>
          <a:custGeom>
            <a:avLst/>
            <a:gdLst/>
            <a:ahLst/>
            <a:cxnLst/>
            <a:rect l="l" t="t" r="r" b="b"/>
            <a:pathLst>
              <a:path w="13729951" h="6722057">
                <a:moveTo>
                  <a:pt x="0" y="0"/>
                </a:moveTo>
                <a:lnTo>
                  <a:pt x="13729951" y="0"/>
                </a:lnTo>
                <a:lnTo>
                  <a:pt x="13729951" y="6722058"/>
                </a:lnTo>
                <a:lnTo>
                  <a:pt x="0" y="672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2" t="-4743" b="-1083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314498" y="8856345"/>
            <a:ext cx="976312" cy="434340"/>
            <a:chOff x="0" y="0"/>
            <a:chExt cx="1301750" cy="579120"/>
          </a:xfrm>
        </p:grpSpPr>
        <p:sp>
          <p:nvSpPr>
            <p:cNvPr id="10" name="Freeform 10"/>
            <p:cNvSpPr/>
            <p:nvPr/>
          </p:nvSpPr>
          <p:spPr>
            <a:xfrm>
              <a:off x="-29210" y="-6350"/>
              <a:ext cx="1352550" cy="608330"/>
            </a:xfrm>
            <a:custGeom>
              <a:avLst/>
              <a:gdLst/>
              <a:ahLst/>
              <a:cxnLst/>
              <a:rect l="l" t="t" r="r" b="b"/>
              <a:pathLst>
                <a:path w="1352550" h="608330">
                  <a:moveTo>
                    <a:pt x="80010" y="57150"/>
                  </a:moveTo>
                  <a:cubicBezTo>
                    <a:pt x="561340" y="96520"/>
                    <a:pt x="740410" y="71120"/>
                    <a:pt x="891540" y="67310"/>
                  </a:cubicBezTo>
                  <a:cubicBezTo>
                    <a:pt x="1027430" y="63500"/>
                    <a:pt x="1212850" y="0"/>
                    <a:pt x="1280160" y="67310"/>
                  </a:cubicBezTo>
                  <a:cubicBezTo>
                    <a:pt x="1352550" y="140970"/>
                    <a:pt x="1351280" y="453390"/>
                    <a:pt x="1280160" y="524510"/>
                  </a:cubicBezTo>
                  <a:cubicBezTo>
                    <a:pt x="1216660" y="586740"/>
                    <a:pt x="1032510" y="516890"/>
                    <a:pt x="916940" y="518160"/>
                  </a:cubicBezTo>
                  <a:cubicBezTo>
                    <a:pt x="814070" y="520700"/>
                    <a:pt x="735330" y="532130"/>
                    <a:pt x="622300" y="534670"/>
                  </a:cubicBezTo>
                  <a:cubicBezTo>
                    <a:pt x="469900" y="535940"/>
                    <a:pt x="167640" y="608330"/>
                    <a:pt x="80010" y="519430"/>
                  </a:cubicBezTo>
                  <a:cubicBezTo>
                    <a:pt x="0" y="436880"/>
                    <a:pt x="80010" y="57150"/>
                    <a:pt x="80010" y="57150"/>
                  </a:cubicBezTo>
                </a:path>
              </a:pathLst>
            </a:custGeom>
            <a:solidFill>
              <a:srgbClr val="FF68D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1290" y="8842057"/>
            <a:ext cx="1077277" cy="456247"/>
            <a:chOff x="0" y="0"/>
            <a:chExt cx="1436370" cy="608330"/>
          </a:xfrm>
        </p:grpSpPr>
        <p:sp>
          <p:nvSpPr>
            <p:cNvPr id="12" name="Freeform 12"/>
            <p:cNvSpPr/>
            <p:nvPr/>
          </p:nvSpPr>
          <p:spPr>
            <a:xfrm>
              <a:off x="3810" y="44450"/>
              <a:ext cx="1386840" cy="581660"/>
            </a:xfrm>
            <a:custGeom>
              <a:avLst/>
              <a:gdLst/>
              <a:ahLst/>
              <a:cxnLst/>
              <a:rect l="l" t="t" r="r" b="b"/>
              <a:pathLst>
                <a:path w="1386840" h="581660">
                  <a:moveTo>
                    <a:pt x="46990" y="35560"/>
                  </a:moveTo>
                  <a:cubicBezTo>
                    <a:pt x="458470" y="2540"/>
                    <a:pt x="530860" y="0"/>
                    <a:pt x="613410" y="6350"/>
                  </a:cubicBezTo>
                  <a:cubicBezTo>
                    <a:pt x="702310" y="13970"/>
                    <a:pt x="796290" y="39370"/>
                    <a:pt x="887730" y="50800"/>
                  </a:cubicBezTo>
                  <a:cubicBezTo>
                    <a:pt x="975360" y="60960"/>
                    <a:pt x="1066800" y="58420"/>
                    <a:pt x="1151890" y="72390"/>
                  </a:cubicBezTo>
                  <a:cubicBezTo>
                    <a:pt x="1230630" y="85090"/>
                    <a:pt x="1372870" y="143510"/>
                    <a:pt x="1380490" y="128270"/>
                  </a:cubicBezTo>
                  <a:cubicBezTo>
                    <a:pt x="1386840" y="118110"/>
                    <a:pt x="1324610" y="48260"/>
                    <a:pt x="1308100" y="54610"/>
                  </a:cubicBezTo>
                  <a:cubicBezTo>
                    <a:pt x="1273810" y="68580"/>
                    <a:pt x="1383030" y="440690"/>
                    <a:pt x="1308100" y="511810"/>
                  </a:cubicBezTo>
                  <a:cubicBezTo>
                    <a:pt x="1234440" y="581660"/>
                    <a:pt x="998220" y="502920"/>
                    <a:pt x="873760" y="492760"/>
                  </a:cubicBezTo>
                  <a:cubicBezTo>
                    <a:pt x="781050" y="485140"/>
                    <a:pt x="709930" y="468630"/>
                    <a:pt x="629920" y="463550"/>
                  </a:cubicBezTo>
                  <a:cubicBezTo>
                    <a:pt x="551180" y="459740"/>
                    <a:pt x="481330" y="459740"/>
                    <a:pt x="397510" y="463550"/>
                  </a:cubicBezTo>
                  <a:cubicBezTo>
                    <a:pt x="298450" y="468630"/>
                    <a:pt x="135890" y="549910"/>
                    <a:pt x="73660" y="496570"/>
                  </a:cubicBezTo>
                  <a:cubicBezTo>
                    <a:pt x="0" y="434340"/>
                    <a:pt x="46990" y="35560"/>
                    <a:pt x="46990" y="35560"/>
                  </a:cubicBezTo>
                </a:path>
              </a:pathLst>
            </a:custGeom>
            <a:solidFill>
              <a:srgbClr val="FF68D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08543" y="8871585"/>
            <a:ext cx="979170" cy="451485"/>
            <a:chOff x="0" y="0"/>
            <a:chExt cx="1305560" cy="601980"/>
          </a:xfrm>
        </p:grpSpPr>
        <p:sp>
          <p:nvSpPr>
            <p:cNvPr id="14" name="Freeform 14"/>
            <p:cNvSpPr/>
            <p:nvPr/>
          </p:nvSpPr>
          <p:spPr>
            <a:xfrm>
              <a:off x="0" y="52070"/>
              <a:ext cx="1291590" cy="554990"/>
            </a:xfrm>
            <a:custGeom>
              <a:avLst/>
              <a:gdLst/>
              <a:ahLst/>
              <a:cxnLst/>
              <a:rect l="l" t="t" r="r" b="b"/>
              <a:pathLst>
                <a:path w="1291590" h="554990">
                  <a:moveTo>
                    <a:pt x="50800" y="36830"/>
                  </a:moveTo>
                  <a:cubicBezTo>
                    <a:pt x="1008380" y="0"/>
                    <a:pt x="1075690" y="5080"/>
                    <a:pt x="1139190" y="12700"/>
                  </a:cubicBezTo>
                  <a:cubicBezTo>
                    <a:pt x="1184910" y="19050"/>
                    <a:pt x="1235710" y="5080"/>
                    <a:pt x="1254760" y="35560"/>
                  </a:cubicBezTo>
                  <a:cubicBezTo>
                    <a:pt x="1291590" y="93980"/>
                    <a:pt x="1137920" y="477520"/>
                    <a:pt x="1135380" y="476250"/>
                  </a:cubicBezTo>
                  <a:cubicBezTo>
                    <a:pt x="1135380" y="476250"/>
                    <a:pt x="1140460" y="468630"/>
                    <a:pt x="1137920" y="464820"/>
                  </a:cubicBezTo>
                  <a:cubicBezTo>
                    <a:pt x="1125220" y="450850"/>
                    <a:pt x="993140" y="457200"/>
                    <a:pt x="900430" y="457200"/>
                  </a:cubicBezTo>
                  <a:cubicBezTo>
                    <a:pt x="769620" y="455930"/>
                    <a:pt x="571500" y="461010"/>
                    <a:pt x="425450" y="468630"/>
                  </a:cubicBezTo>
                  <a:cubicBezTo>
                    <a:pt x="299720" y="476250"/>
                    <a:pt x="140970" y="554990"/>
                    <a:pt x="74930" y="497840"/>
                  </a:cubicBezTo>
                  <a:cubicBezTo>
                    <a:pt x="0" y="433070"/>
                    <a:pt x="50800" y="36830"/>
                    <a:pt x="50800" y="36830"/>
                  </a:cubicBezTo>
                </a:path>
              </a:pathLst>
            </a:custGeom>
            <a:solidFill>
              <a:srgbClr val="FF68D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66282" y="8842057"/>
            <a:ext cx="947738" cy="437197"/>
            <a:chOff x="0" y="0"/>
            <a:chExt cx="1263650" cy="582930"/>
          </a:xfrm>
        </p:grpSpPr>
        <p:sp>
          <p:nvSpPr>
            <p:cNvPr id="16" name="Freeform 16"/>
            <p:cNvSpPr/>
            <p:nvPr/>
          </p:nvSpPr>
          <p:spPr>
            <a:xfrm>
              <a:off x="-30480" y="45720"/>
              <a:ext cx="1313180" cy="577850"/>
            </a:xfrm>
            <a:custGeom>
              <a:avLst/>
              <a:gdLst/>
              <a:ahLst/>
              <a:cxnLst/>
              <a:rect l="l" t="t" r="r" b="b"/>
              <a:pathLst>
                <a:path w="1313180" h="577850">
                  <a:moveTo>
                    <a:pt x="81280" y="24130"/>
                  </a:moveTo>
                  <a:cubicBezTo>
                    <a:pt x="767080" y="20320"/>
                    <a:pt x="826770" y="2540"/>
                    <a:pt x="905510" y="5080"/>
                  </a:cubicBezTo>
                  <a:cubicBezTo>
                    <a:pt x="986790" y="7620"/>
                    <a:pt x="1090930" y="44450"/>
                    <a:pt x="1153160" y="40640"/>
                  </a:cubicBezTo>
                  <a:cubicBezTo>
                    <a:pt x="1189990" y="38100"/>
                    <a:pt x="1221740" y="0"/>
                    <a:pt x="1242060" y="15240"/>
                  </a:cubicBezTo>
                  <a:cubicBezTo>
                    <a:pt x="1287780" y="49530"/>
                    <a:pt x="1313180" y="403860"/>
                    <a:pt x="1242060" y="472440"/>
                  </a:cubicBezTo>
                  <a:cubicBezTo>
                    <a:pt x="1182370" y="530860"/>
                    <a:pt x="1008380" y="459740"/>
                    <a:pt x="905510" y="462280"/>
                  </a:cubicBezTo>
                  <a:cubicBezTo>
                    <a:pt x="820420" y="464820"/>
                    <a:pt x="767080" y="477520"/>
                    <a:pt x="670560" y="481330"/>
                  </a:cubicBezTo>
                  <a:cubicBezTo>
                    <a:pt x="519430" y="488950"/>
                    <a:pt x="173990" y="577850"/>
                    <a:pt x="81280" y="486410"/>
                  </a:cubicBezTo>
                  <a:cubicBezTo>
                    <a:pt x="0" y="405130"/>
                    <a:pt x="81280" y="24130"/>
                    <a:pt x="81280" y="24130"/>
                  </a:cubicBezTo>
                </a:path>
              </a:pathLst>
            </a:custGeom>
            <a:solidFill>
              <a:srgbClr val="FF68D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6" t="10002" b="7124"/>
          <a:stretch>
            <a:fillRect/>
          </a:stretch>
        </p:blipFill>
        <p:spPr>
          <a:xfrm>
            <a:off x="-14109" y="646466"/>
            <a:ext cx="18302109" cy="85425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Backend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94424" y="2693902"/>
            <a:ext cx="10778589" cy="6730489"/>
          </a:xfrm>
          <a:custGeom>
            <a:avLst/>
            <a:gdLst/>
            <a:ahLst/>
            <a:cxnLst/>
            <a:rect l="l" t="t" r="r" b="b"/>
            <a:pathLst>
              <a:path w="10778589" h="6730489">
                <a:moveTo>
                  <a:pt x="0" y="0"/>
                </a:moveTo>
                <a:lnTo>
                  <a:pt x="10778589" y="0"/>
                </a:lnTo>
                <a:lnTo>
                  <a:pt x="10778589" y="6730489"/>
                </a:lnTo>
                <a:lnTo>
                  <a:pt x="0" y="6730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918" b="-49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3902" y="1127358"/>
            <a:ext cx="469749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Imports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12136" y="3918297"/>
            <a:ext cx="10760877" cy="5060003"/>
          </a:xfrm>
          <a:custGeom>
            <a:avLst/>
            <a:gdLst/>
            <a:ahLst/>
            <a:cxnLst/>
            <a:rect l="l" t="t" r="r" b="b"/>
            <a:pathLst>
              <a:path w="10760877" h="5060003">
                <a:moveTo>
                  <a:pt x="0" y="0"/>
                </a:moveTo>
                <a:lnTo>
                  <a:pt x="10760877" y="0"/>
                </a:lnTo>
                <a:lnTo>
                  <a:pt x="10760877" y="5060002"/>
                </a:lnTo>
                <a:lnTo>
                  <a:pt x="0" y="5060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64" b="-461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3902" y="1127358"/>
            <a:ext cx="469749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Classes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33309" y="2693902"/>
            <a:ext cx="10760877" cy="6687345"/>
          </a:xfrm>
          <a:custGeom>
            <a:avLst/>
            <a:gdLst/>
            <a:ahLst/>
            <a:cxnLst/>
            <a:rect l="l" t="t" r="r" b="b"/>
            <a:pathLst>
              <a:path w="10760877" h="6687345">
                <a:moveTo>
                  <a:pt x="0" y="0"/>
                </a:moveTo>
                <a:lnTo>
                  <a:pt x="10760878" y="0"/>
                </a:lnTo>
                <a:lnTo>
                  <a:pt x="10760878" y="6687344"/>
                </a:lnTo>
                <a:lnTo>
                  <a:pt x="0" y="668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162" r="-164" b="-44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69517"/>
            <a:ext cx="14036040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Roboto Slab Bold"/>
              </a:rPr>
              <a:t>Frame Loading 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16007" y="3239690"/>
            <a:ext cx="10484030" cy="6018610"/>
          </a:xfrm>
          <a:custGeom>
            <a:avLst/>
            <a:gdLst/>
            <a:ahLst/>
            <a:cxnLst/>
            <a:rect l="l" t="t" r="r" b="b"/>
            <a:pathLst>
              <a:path w="10484030" h="6018610">
                <a:moveTo>
                  <a:pt x="0" y="0"/>
                </a:moveTo>
                <a:lnTo>
                  <a:pt x="10484031" y="0"/>
                </a:lnTo>
                <a:lnTo>
                  <a:pt x="10484031" y="6018610"/>
                </a:lnTo>
                <a:lnTo>
                  <a:pt x="0" y="6018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49" t="-16957" r="-812" b="-59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8848" y="1409545"/>
            <a:ext cx="130231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boto Slab Bold"/>
              </a:rPr>
              <a:t>WebSocket Endpoint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15840" y="2047635"/>
            <a:ext cx="13456320" cy="6191731"/>
          </a:xfrm>
          <a:custGeom>
            <a:avLst/>
            <a:gdLst/>
            <a:ahLst/>
            <a:cxnLst/>
            <a:rect l="l" t="t" r="r" b="b"/>
            <a:pathLst>
              <a:path w="13456320" h="6191731">
                <a:moveTo>
                  <a:pt x="0" y="0"/>
                </a:moveTo>
                <a:lnTo>
                  <a:pt x="13456320" y="0"/>
                </a:lnTo>
                <a:lnTo>
                  <a:pt x="13456320" y="6191730"/>
                </a:lnTo>
                <a:lnTo>
                  <a:pt x="0" y="619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15840" y="1977513"/>
            <a:ext cx="13456320" cy="6331974"/>
          </a:xfrm>
          <a:custGeom>
            <a:avLst/>
            <a:gdLst/>
            <a:ahLst/>
            <a:cxnLst/>
            <a:rect l="l" t="t" r="r" b="b"/>
            <a:pathLst>
              <a:path w="13456320" h="6331974">
                <a:moveTo>
                  <a:pt x="0" y="0"/>
                </a:moveTo>
                <a:lnTo>
                  <a:pt x="13456320" y="0"/>
                </a:lnTo>
                <a:lnTo>
                  <a:pt x="13456320" y="6331974"/>
                </a:lnTo>
                <a:lnTo>
                  <a:pt x="0" y="633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15840" y="1977513"/>
            <a:ext cx="13456320" cy="6331974"/>
          </a:xfrm>
          <a:custGeom>
            <a:avLst/>
            <a:gdLst/>
            <a:ahLst/>
            <a:cxnLst/>
            <a:rect l="l" t="t" r="r" b="b"/>
            <a:pathLst>
              <a:path w="13456320" h="6331974">
                <a:moveTo>
                  <a:pt x="0" y="0"/>
                </a:moveTo>
                <a:lnTo>
                  <a:pt x="13456320" y="0"/>
                </a:lnTo>
                <a:lnTo>
                  <a:pt x="13456320" y="6331974"/>
                </a:lnTo>
                <a:lnTo>
                  <a:pt x="0" y="633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15840" y="1966995"/>
            <a:ext cx="13456320" cy="6353010"/>
          </a:xfrm>
          <a:custGeom>
            <a:avLst/>
            <a:gdLst/>
            <a:ahLst/>
            <a:cxnLst/>
            <a:rect l="l" t="t" r="r" b="b"/>
            <a:pathLst>
              <a:path w="13456320" h="6353010">
                <a:moveTo>
                  <a:pt x="0" y="0"/>
                </a:moveTo>
                <a:lnTo>
                  <a:pt x="13456320" y="0"/>
                </a:lnTo>
                <a:lnTo>
                  <a:pt x="13456320" y="6353010"/>
                </a:lnTo>
                <a:lnTo>
                  <a:pt x="0" y="6353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Freeform 7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533871" y="3742720"/>
            <a:ext cx="8811617" cy="2801560"/>
            <a:chOff x="0" y="0"/>
            <a:chExt cx="11748823" cy="37354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314325"/>
              <a:ext cx="11748823" cy="362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53"/>
                </a:lnSpc>
                <a:spcBef>
                  <a:spcPct val="0"/>
                </a:spcBef>
              </a:pPr>
              <a:r>
                <a:rPr lang="en-US" sz="16466">
                  <a:solidFill>
                    <a:srgbClr val="DB639C"/>
                  </a:solidFill>
                  <a:latin typeface="ITC Edwardian Script"/>
                </a:rPr>
                <a:t>Thank You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48999"/>
              <a:ext cx="11748823" cy="1286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83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Freeform 7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3902" y="1824905"/>
            <a:ext cx="759309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47524" y="4259668"/>
            <a:ext cx="12392952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"/>
              </a:rPr>
              <a:t>This project focused on developing a website that utilizes Artificial Intelligence (AI) and Machine Learning (ML) to address the real-world problem of the shortage of sign language interpreters.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Problem Statement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Freeform 7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40264" y="1824905"/>
            <a:ext cx="1124854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boto Slab Bold"/>
              </a:rPr>
              <a:t>Problem Statement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3902" y="4022321"/>
            <a:ext cx="13079111" cy="451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Communication Barriers: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Sign language users often face social isolation and difficulty in everyday communication.</a:t>
            </a:r>
          </a:p>
          <a:p>
            <a:pPr algn="l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Service Accessibility: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Challenges in accessing essential services such as healthcare, education, and employment due to a lack of sign language interpreters.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Freeform 7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44326" y="4397091"/>
            <a:ext cx="8399349" cy="258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3"/>
              </a:lnSpc>
              <a:spcBef>
                <a:spcPct val="0"/>
              </a:spcBef>
            </a:pPr>
            <a:r>
              <a:rPr lang="en-US" sz="10966">
                <a:solidFill>
                  <a:srgbClr val="F4F4F4">
                    <a:alpha val="57647"/>
                  </a:srgbClr>
                </a:solidFill>
                <a:latin typeface="Recoleta Bold"/>
              </a:rPr>
              <a:t>Sign Speaks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4202" y="1824905"/>
            <a:ext cx="1105519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Roboto Slab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9613" y="4756667"/>
            <a:ext cx="12206895" cy="331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Real-time Translation: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 website captures Arabic sign language gestures using a camera and translates them into written Arabic text instantly.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Technological Integration: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Combines deep learning and computer vision technologies to recognize and interpret hand gestures.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819" y="3719546"/>
            <a:ext cx="13079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AI and ML-based Website: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98148" y="7099879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30475" y="1250487"/>
            <a:ext cx="15427050" cy="7786050"/>
            <a:chOff x="0" y="0"/>
            <a:chExt cx="20569400" cy="10381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69428" cy="10381361"/>
            </a:xfrm>
            <a:custGeom>
              <a:avLst/>
              <a:gdLst/>
              <a:ahLst/>
              <a:cxnLst/>
              <a:rect l="l" t="t" r="r" b="b"/>
              <a:pathLst>
                <a:path w="20569428" h="10381361">
                  <a:moveTo>
                    <a:pt x="20556728" y="25400"/>
                  </a:move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0368661"/>
                  </a:lnTo>
                  <a:lnTo>
                    <a:pt x="12700" y="10368661"/>
                  </a:lnTo>
                  <a:lnTo>
                    <a:pt x="12700" y="10355961"/>
                  </a:lnTo>
                  <a:lnTo>
                    <a:pt x="20556728" y="10355961"/>
                  </a:lnTo>
                  <a:lnTo>
                    <a:pt x="20556728" y="10368661"/>
                  </a:lnTo>
                  <a:lnTo>
                    <a:pt x="20544028" y="10368661"/>
                  </a:lnTo>
                  <a:lnTo>
                    <a:pt x="20544028" y="12700"/>
                  </a:lnTo>
                  <a:lnTo>
                    <a:pt x="20556728" y="12700"/>
                  </a:lnTo>
                  <a:lnTo>
                    <a:pt x="20556728" y="25400"/>
                  </a:lnTo>
                  <a:moveTo>
                    <a:pt x="20556728" y="0"/>
                  </a:moveTo>
                  <a:cubicBezTo>
                    <a:pt x="20563714" y="0"/>
                    <a:pt x="20569428" y="5715"/>
                    <a:pt x="20569428" y="12700"/>
                  </a:cubicBezTo>
                  <a:lnTo>
                    <a:pt x="20569428" y="10368661"/>
                  </a:lnTo>
                  <a:cubicBezTo>
                    <a:pt x="20569428" y="10375646"/>
                    <a:pt x="20563714" y="10381361"/>
                    <a:pt x="20556728" y="10381361"/>
                  </a:cubicBezTo>
                  <a:lnTo>
                    <a:pt x="12700" y="10381361"/>
                  </a:lnTo>
                  <a:cubicBezTo>
                    <a:pt x="5715" y="10381361"/>
                    <a:pt x="0" y="10375646"/>
                    <a:pt x="0" y="1036866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lnTo>
                    <a:pt x="20556728" y="0"/>
                  </a:ln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985425" y="-8619876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322875" y="2413837"/>
            <a:ext cx="3662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CB6CE6"/>
                </a:solidFill>
                <a:latin typeface="Montserrat Classic"/>
              </a:rPr>
              <a:t>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4875" y="4726500"/>
            <a:ext cx="10130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B6CE6"/>
                </a:solidFill>
                <a:latin typeface="Montserrat Classic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9292" y="9124648"/>
            <a:ext cx="2808140" cy="2722694"/>
            <a:chOff x="0" y="0"/>
            <a:chExt cx="3744187" cy="3630259"/>
          </a:xfrm>
        </p:grpSpPr>
        <p:sp>
          <p:nvSpPr>
            <p:cNvPr id="3" name="Freeform 3"/>
            <p:cNvSpPr/>
            <p:nvPr/>
          </p:nvSpPr>
          <p:spPr>
            <a:xfrm>
              <a:off x="548155" y="0"/>
              <a:ext cx="2647877" cy="2643063"/>
            </a:xfrm>
            <a:custGeom>
              <a:avLst/>
              <a:gdLst/>
              <a:ahLst/>
              <a:cxnLst/>
              <a:rect l="l" t="t" r="r" b="b"/>
              <a:pathLst>
                <a:path w="2647877" h="2643063">
                  <a:moveTo>
                    <a:pt x="0" y="0"/>
                  </a:moveTo>
                  <a:lnTo>
                    <a:pt x="2647877" y="0"/>
                  </a:lnTo>
                  <a:lnTo>
                    <a:pt x="2647877" y="2643063"/>
                  </a:lnTo>
                  <a:lnTo>
                    <a:pt x="0" y="264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4249"/>
              <a:ext cx="3744187" cy="4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232">
                  <a:solidFill>
                    <a:srgbClr val="000000"/>
                  </a:solidFill>
                  <a:latin typeface="Muli"/>
                </a:rPr>
                <a:t>Add Company Name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073482">
            <a:off x="12923154" y="-3361594"/>
            <a:ext cx="7814506" cy="6308438"/>
          </a:xfrm>
          <a:custGeom>
            <a:avLst/>
            <a:gdLst/>
            <a:ahLst/>
            <a:cxnLst/>
            <a:rect l="l" t="t" r="r" b="b"/>
            <a:pathLst>
              <a:path w="7814506" h="6308438">
                <a:moveTo>
                  <a:pt x="0" y="0"/>
                </a:moveTo>
                <a:lnTo>
                  <a:pt x="7814507" y="0"/>
                </a:lnTo>
                <a:lnTo>
                  <a:pt x="7814507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73013" y="9431505"/>
            <a:ext cx="2114788" cy="61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00000"/>
                </a:solidFill>
                <a:latin typeface="Mistrully"/>
              </a:rPr>
              <a:t>SignSpeaks</a:t>
            </a:r>
          </a:p>
        </p:txBody>
      </p:sp>
      <p:sp>
        <p:nvSpPr>
          <p:cNvPr id="7" name="Freeform 7"/>
          <p:cNvSpPr/>
          <p:nvPr/>
        </p:nvSpPr>
        <p:spPr>
          <a:xfrm>
            <a:off x="-636502" y="-636502"/>
            <a:ext cx="3330404" cy="3330404"/>
          </a:xfrm>
          <a:custGeom>
            <a:avLst/>
            <a:gdLst/>
            <a:ahLst/>
            <a:cxnLst/>
            <a:rect l="l" t="t" r="r" b="b"/>
            <a:pathLst>
              <a:path w="3330404" h="3330404">
                <a:moveTo>
                  <a:pt x="0" y="0"/>
                </a:moveTo>
                <a:lnTo>
                  <a:pt x="3330404" y="0"/>
                </a:lnTo>
                <a:lnTo>
                  <a:pt x="3330404" y="3330404"/>
                </a:lnTo>
                <a:lnTo>
                  <a:pt x="0" y="333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693902" y="1824905"/>
            <a:ext cx="57814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oboto Slab Bold"/>
              </a:rPr>
              <a:t>Objectives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66113" y="3884390"/>
            <a:ext cx="4952361" cy="5373910"/>
            <a:chOff x="0" y="0"/>
            <a:chExt cx="6603148" cy="716521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603148" cy="6508023"/>
              <a:chOff x="0" y="0"/>
              <a:chExt cx="3736132" cy="36823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736132" cy="3682310"/>
              </a:xfrm>
              <a:custGeom>
                <a:avLst/>
                <a:gdLst/>
                <a:ahLst/>
                <a:cxnLst/>
                <a:rect l="l" t="t" r="r" b="b"/>
                <a:pathLst>
                  <a:path w="3736132" h="3682310">
                    <a:moveTo>
                      <a:pt x="0" y="0"/>
                    </a:moveTo>
                    <a:lnTo>
                      <a:pt x="3736132" y="0"/>
                    </a:lnTo>
                    <a:lnTo>
                      <a:pt x="3736132" y="3682310"/>
                    </a:lnTo>
                    <a:lnTo>
                      <a:pt x="0" y="368231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4F4F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3736132" cy="371088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63383" y="299872"/>
              <a:ext cx="60763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 Bold"/>
                </a:rPr>
                <a:t>Education and Awareness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3383" y="1719877"/>
              <a:ext cx="6076383" cy="5445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Canva Sans"/>
                </a:rPr>
                <a:t>Let people know that there is a difference between different sign languages ​​and raise awareness about the challenges faced by the deaf</a:t>
              </a:r>
            </a:p>
            <a:p>
              <a:pPr algn="l">
                <a:lnSpc>
                  <a:spcPts val="4060"/>
                </a:lnSpc>
              </a:pPr>
              <a:endParaRPr lang="en-US" sz="290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9990" y="3884390"/>
            <a:ext cx="4952361" cy="5119299"/>
            <a:chOff x="0" y="0"/>
            <a:chExt cx="6603148" cy="682573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603148" cy="6508023"/>
              <a:chOff x="0" y="0"/>
              <a:chExt cx="3736132" cy="368231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736132" cy="3682310"/>
              </a:xfrm>
              <a:custGeom>
                <a:avLst/>
                <a:gdLst/>
                <a:ahLst/>
                <a:cxnLst/>
                <a:rect l="l" t="t" r="r" b="b"/>
                <a:pathLst>
                  <a:path w="3736132" h="3682310">
                    <a:moveTo>
                      <a:pt x="0" y="0"/>
                    </a:moveTo>
                    <a:lnTo>
                      <a:pt x="3736132" y="0"/>
                    </a:lnTo>
                    <a:lnTo>
                      <a:pt x="3736132" y="3682310"/>
                    </a:lnTo>
                    <a:lnTo>
                      <a:pt x="0" y="368231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4F4F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3736132" cy="371088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63383" y="320570"/>
              <a:ext cx="60763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 Bold"/>
                </a:rPr>
                <a:t>Accessibility and Inclusivity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63383" y="1891782"/>
              <a:ext cx="6076383" cy="493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"/>
                </a:rPr>
                <a:t>Creating a website enables the hearing-impaired and deaf to communicate with people who do not speak sign language. 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75649" y="3884390"/>
            <a:ext cx="4952361" cy="4881017"/>
            <a:chOff x="0" y="0"/>
            <a:chExt cx="6603148" cy="650802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603148" cy="6508023"/>
              <a:chOff x="0" y="0"/>
              <a:chExt cx="3736132" cy="368231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736132" cy="3682310"/>
              </a:xfrm>
              <a:custGeom>
                <a:avLst/>
                <a:gdLst/>
                <a:ahLst/>
                <a:cxnLst/>
                <a:rect l="l" t="t" r="r" b="b"/>
                <a:pathLst>
                  <a:path w="3736132" h="3682310">
                    <a:moveTo>
                      <a:pt x="0" y="0"/>
                    </a:moveTo>
                    <a:lnTo>
                      <a:pt x="3736132" y="0"/>
                    </a:lnTo>
                    <a:lnTo>
                      <a:pt x="3736132" y="3682310"/>
                    </a:lnTo>
                    <a:lnTo>
                      <a:pt x="0" y="368231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4F4F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3736132" cy="371088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63383" y="299872"/>
              <a:ext cx="60763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 Bold"/>
                </a:rPr>
                <a:t>Real-Time Sign Language Recognition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63383" y="1719877"/>
              <a:ext cx="6076383" cy="4073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Canva Sans"/>
                </a:rPr>
                <a:t>Implement sign language in real time through AI and Machine learning to make communication fast and smooth </a:t>
              </a:r>
            </a:p>
            <a:p>
              <a:pPr algn="l">
                <a:lnSpc>
                  <a:spcPts val="4060"/>
                </a:lnSpc>
              </a:pPr>
              <a:endParaRPr lang="en-US" sz="2900">
                <a:solidFill>
                  <a:srgbClr val="000000"/>
                </a:solidFill>
                <a:latin typeface="Canva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728</Words>
  <Application>Microsoft Office PowerPoint</Application>
  <PresentationFormat>Custom</PresentationFormat>
  <Paragraphs>200</Paragraphs>
  <Slides>38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Mistrully</vt:lpstr>
      <vt:lpstr>Arimo Bold</vt:lpstr>
      <vt:lpstr>Recoleta Bold</vt:lpstr>
      <vt:lpstr>Montserrat Classic</vt:lpstr>
      <vt:lpstr>Roboto Slab Bold</vt:lpstr>
      <vt:lpstr>Canva Sans Bold</vt:lpstr>
      <vt:lpstr>Muli Bold</vt:lpstr>
      <vt:lpstr>Arial</vt:lpstr>
      <vt:lpstr>Roboto</vt:lpstr>
      <vt:lpstr>Playfair Display Bold</vt:lpstr>
      <vt:lpstr>ITC Edwardian Script</vt:lpstr>
      <vt:lpstr>Muli</vt:lpstr>
      <vt:lpstr>Calibri</vt:lpstr>
      <vt:lpstr>Roboto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Pink Bright Blue White Modular Abstract Business Case Study and Report Business Presentation</dc:title>
  <cp:lastModifiedBy>Marwa Shahin</cp:lastModifiedBy>
  <cp:revision>4</cp:revision>
  <dcterms:created xsi:type="dcterms:W3CDTF">2006-08-16T00:00:00Z</dcterms:created>
  <dcterms:modified xsi:type="dcterms:W3CDTF">2024-06-23T22:38:12Z</dcterms:modified>
  <dc:identifier>DAGI2RjelAE</dc:identifier>
</cp:coreProperties>
</file>